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6"/>
  </p:notesMasterIdLst>
  <p:sldIdLst>
    <p:sldId id="358" r:id="rId2"/>
    <p:sldId id="343" r:id="rId3"/>
    <p:sldId id="360" r:id="rId4"/>
    <p:sldId id="365" r:id="rId5"/>
    <p:sldId id="361" r:id="rId6"/>
    <p:sldId id="371" r:id="rId7"/>
    <p:sldId id="362" r:id="rId8"/>
    <p:sldId id="363" r:id="rId9"/>
    <p:sldId id="364" r:id="rId10"/>
    <p:sldId id="366" r:id="rId11"/>
    <p:sldId id="367" r:id="rId12"/>
    <p:sldId id="368" r:id="rId13"/>
    <p:sldId id="370" r:id="rId14"/>
    <p:sldId id="372" r:id="rId15"/>
  </p:sldIdLst>
  <p:sldSz cx="12192000" cy="6858000"/>
  <p:notesSz cx="6797675" cy="9928225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E8ACC"/>
    <a:srgbClr val="000000"/>
    <a:srgbClr val="F7F7F7"/>
    <a:srgbClr val="005AA9"/>
    <a:srgbClr val="006BB6"/>
    <a:srgbClr val="4476B2"/>
    <a:srgbClr val="6666FF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>
      <p:cViewPr varScale="1">
        <p:scale>
          <a:sx n="100" d="100"/>
          <a:sy n="100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0"/>
            <a:ext cx="2945660" cy="498136"/>
          </a:xfrm>
          <a:prstGeom prst="rect">
            <a:avLst/>
          </a:prstGeom>
        </p:spPr>
        <p:txBody>
          <a:bodyPr vert="horz" lIns="92175" tIns="46086" rIns="92175" bIns="4608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0"/>
            <a:ext cx="2945660" cy="498136"/>
          </a:xfrm>
          <a:prstGeom prst="rect">
            <a:avLst/>
          </a:prstGeom>
        </p:spPr>
        <p:txBody>
          <a:bodyPr vert="horz" lIns="92175" tIns="46086" rIns="92175" bIns="46086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t>13.02.2025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5" tIns="46086" rIns="92175" bIns="4608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175" tIns="46086" rIns="92175" bIns="460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5"/>
          </a:xfrm>
          <a:prstGeom prst="rect">
            <a:avLst/>
          </a:prstGeom>
        </p:spPr>
        <p:txBody>
          <a:bodyPr vert="horz" lIns="92175" tIns="46086" rIns="92175" bIns="4608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60" cy="498135"/>
          </a:xfrm>
          <a:prstGeom prst="rect">
            <a:avLst/>
          </a:prstGeom>
        </p:spPr>
        <p:txBody>
          <a:bodyPr vert="horz" lIns="92175" tIns="46086" rIns="92175" bIns="46086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02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02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935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49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07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43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8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6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8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5006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77244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9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930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337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07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9944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19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620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81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3429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186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6545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674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1420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53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6720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185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637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9252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4366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6220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57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657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804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32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9706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0160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610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167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3594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4011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1014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9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267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423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9685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6869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721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9985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8402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231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0895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201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84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394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605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23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9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120">
              <a:schemeClr val="tx1">
                <a:lumMod val="20000"/>
                <a:lumOff val="80000"/>
              </a:schemeClr>
            </a:gs>
            <a:gs pos="59422">
              <a:schemeClr val="accent5">
                <a:lumMod val="20000"/>
                <a:lumOff val="80000"/>
              </a:schemeClr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bg1">
                <a:lumMod val="85000"/>
              </a:schemeClr>
            </a:gs>
            <a:gs pos="100000">
              <a:schemeClr val="tx1">
                <a:lumMod val="40000"/>
                <a:lumOff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21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  <p:sldLayoutId id="2147483888" r:id="rId37"/>
    <p:sldLayoutId id="2147483889" r:id="rId38"/>
    <p:sldLayoutId id="2147483890" r:id="rId39"/>
    <p:sldLayoutId id="2147483891" r:id="rId40"/>
    <p:sldLayoutId id="2147483892" r:id="rId41"/>
    <p:sldLayoutId id="2147483893" r:id="rId42"/>
    <p:sldLayoutId id="2147483894" r:id="rId43"/>
    <p:sldLayoutId id="2147483895" r:id="rId44"/>
    <p:sldLayoutId id="2147483896" r:id="rId45"/>
    <p:sldLayoutId id="2147483897" r:id="rId46"/>
    <p:sldLayoutId id="2147483898" r:id="rId47"/>
    <p:sldLayoutId id="2147483899" r:id="rId48"/>
    <p:sldLayoutId id="2147483900" r:id="rId49"/>
    <p:sldLayoutId id="2147483901" r:id="rId50"/>
    <p:sldLayoutId id="2147483902" r:id="rId51"/>
    <p:sldLayoutId id="2147483903" r:id="rId52"/>
    <p:sldLayoutId id="2147483904" r:id="rId53"/>
    <p:sldLayoutId id="2147483905" r:id="rId54"/>
    <p:sldLayoutId id="2147483906" r:id="rId55"/>
    <p:sldLayoutId id="2147483907" r:id="rId56"/>
    <p:sldLayoutId id="2147483908" r:id="rId57"/>
    <p:sldLayoutId id="2147483909" r:id="rId58"/>
    <p:sldLayoutId id="2147483910" r:id="rId59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-96688" y="0"/>
            <a:ext cx="12319570" cy="6858000"/>
          </a:xfrm>
          <a:prstGeom prst="rect">
            <a:avLst/>
          </a:prstGeom>
          <a:solidFill>
            <a:schemeClr val="tx1">
              <a:alpha val="98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485068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F049C3-1551-4412-A541-0C427FB5E3CE}"/>
              </a:ext>
            </a:extLst>
          </p:cNvPr>
          <p:cNvGrpSpPr/>
          <p:nvPr/>
        </p:nvGrpSpPr>
        <p:grpSpPr>
          <a:xfrm>
            <a:off x="7968208" y="-532021"/>
            <a:ext cx="4236492" cy="7922045"/>
            <a:chOff x="6843482" y="-532023"/>
            <a:chExt cx="5361218" cy="7922045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08A5C199-6AA9-4549-895D-0B437547C8BB}"/>
                </a:ext>
              </a:extLst>
            </p:cNvPr>
            <p:cNvSpPr/>
            <p:nvPr/>
          </p:nvSpPr>
          <p:spPr>
            <a:xfrm>
              <a:off x="6843482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485068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5AF88D0B-5162-47F2-8564-973434B0A23D}"/>
                </a:ext>
              </a:extLst>
            </p:cNvPr>
            <p:cNvSpPr/>
            <p:nvPr/>
          </p:nvSpPr>
          <p:spPr>
            <a:xfrm>
              <a:off x="7516582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  <a:alpha val="1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485068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8E991D42-D2DC-4301-84F9-F2101FB3D14E}"/>
                </a:ext>
              </a:extLst>
            </p:cNvPr>
            <p:cNvSpPr/>
            <p:nvPr/>
          </p:nvSpPr>
          <p:spPr>
            <a:xfrm>
              <a:off x="8166091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  <a:alpha val="1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485068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1BF70210-DF54-43C0-A8D5-60BD72CE2A56}"/>
                </a:ext>
              </a:extLst>
            </p:cNvPr>
            <p:cNvSpPr/>
            <p:nvPr/>
          </p:nvSpPr>
          <p:spPr>
            <a:xfrm>
              <a:off x="8869782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485068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523E7DA2-7493-4B52-9ED2-3FC008C51653}"/>
                </a:ext>
              </a:extLst>
            </p:cNvPr>
            <p:cNvSpPr/>
            <p:nvPr/>
          </p:nvSpPr>
          <p:spPr>
            <a:xfrm>
              <a:off x="9533941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1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485068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22396183-850E-421E-9D6E-EC9A6AF5EF66}"/>
                </a:ext>
              </a:extLst>
            </p:cNvPr>
            <p:cNvSpPr/>
            <p:nvPr/>
          </p:nvSpPr>
          <p:spPr>
            <a:xfrm>
              <a:off x="10295941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1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485068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3529101" y="3088516"/>
            <a:ext cx="4740857" cy="491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9170">
              <a:lnSpc>
                <a:spcPts val="4000"/>
              </a:lnSpc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налог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898" y="2939628"/>
            <a:ext cx="2803405" cy="893021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xmlns="" id="{0DB52178-62B6-47CC-BD73-81552FBDECEE}"/>
              </a:ext>
            </a:extLst>
          </p:cNvPr>
          <p:cNvSpPr/>
          <p:nvPr/>
        </p:nvSpPr>
        <p:spPr>
          <a:xfrm>
            <a:off x="8184232" y="3386139"/>
            <a:ext cx="85726" cy="85726"/>
          </a:xfrm>
          <a:prstGeom prst="ellipse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srgbClr val="485068"/>
              </a:solidFill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xmlns="" id="{63525495-B7F9-4AF6-BE7E-F65167C7F4DF}"/>
              </a:ext>
            </a:extLst>
          </p:cNvPr>
          <p:cNvSpPr/>
          <p:nvPr/>
        </p:nvSpPr>
        <p:spPr>
          <a:xfrm>
            <a:off x="8876652" y="3386139"/>
            <a:ext cx="85726" cy="85726"/>
          </a:xfrm>
          <a:prstGeom prst="ellipse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srgbClr val="485068"/>
              </a:solidFill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xmlns="" id="{626BE329-231D-43E5-871B-DDF4C2FD1262}"/>
              </a:ext>
            </a:extLst>
          </p:cNvPr>
          <p:cNvSpPr/>
          <p:nvPr/>
        </p:nvSpPr>
        <p:spPr>
          <a:xfrm>
            <a:off x="9569072" y="3386139"/>
            <a:ext cx="85726" cy="85726"/>
          </a:xfrm>
          <a:prstGeom prst="ellipse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srgbClr val="485068"/>
              </a:solidFill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xmlns="" id="{6F2D2282-8FE2-4D23-9EC8-E95085FB56E8}"/>
              </a:ext>
            </a:extLst>
          </p:cNvPr>
          <p:cNvSpPr/>
          <p:nvPr/>
        </p:nvSpPr>
        <p:spPr>
          <a:xfrm>
            <a:off x="10261493" y="3386139"/>
            <a:ext cx="85726" cy="85726"/>
          </a:xfrm>
          <a:prstGeom prst="ellipse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srgbClr val="485068"/>
              </a:solidFill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xmlns="" id="{E5D4B9F1-99B7-47D9-A1AF-1CD255870587}"/>
              </a:ext>
            </a:extLst>
          </p:cNvPr>
          <p:cNvSpPr/>
          <p:nvPr/>
        </p:nvSpPr>
        <p:spPr>
          <a:xfrm>
            <a:off x="10953913" y="3386139"/>
            <a:ext cx="85726" cy="85726"/>
          </a:xfrm>
          <a:prstGeom prst="ellipse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srgbClr val="485068"/>
              </a:solidFill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xmlns="" id="{94171BCA-D78B-436D-A8A5-32022A91D372}"/>
              </a:ext>
            </a:extLst>
          </p:cNvPr>
          <p:cNvSpPr/>
          <p:nvPr/>
        </p:nvSpPr>
        <p:spPr>
          <a:xfrm>
            <a:off x="11646333" y="3386139"/>
            <a:ext cx="85726" cy="85726"/>
          </a:xfrm>
          <a:prstGeom prst="ellipse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srgbClr val="485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018" t="11900" r="42514" b="4100"/>
          <a:stretch/>
        </p:blipFill>
        <p:spPr>
          <a:xfrm>
            <a:off x="1152619" y="45757"/>
            <a:ext cx="4824536" cy="6766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019" t="13300" r="42907" b="3812"/>
          <a:stretch/>
        </p:blipFill>
        <p:spPr>
          <a:xfrm>
            <a:off x="6168008" y="45757"/>
            <a:ext cx="4800872" cy="67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013" t="12200" r="42519" b="4500"/>
          <a:stretch/>
        </p:blipFill>
        <p:spPr>
          <a:xfrm>
            <a:off x="3647728" y="51470"/>
            <a:ext cx="4896544" cy="67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8244" y="0"/>
            <a:ext cx="4895512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013" t="12201" r="42519" b="4501"/>
          <a:stretch/>
        </p:blipFill>
        <p:spPr>
          <a:xfrm>
            <a:off x="3683732" y="51824"/>
            <a:ext cx="4824536" cy="67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4249" y="3021003"/>
            <a:ext cx="602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9" y="2865295"/>
            <a:ext cx="280440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79576" y="1268760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916" y="470411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Введение нового местного налога </a:t>
            </a:r>
            <a:b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«Туристический налог»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576555" y="1390935"/>
            <a:ext cx="11038890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действия: с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января 2025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Вводится по решению муниципальных образований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Туристический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является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местным налогом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устанавливается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НПА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представительных органов муниципальных образований 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 Чувашии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решение о введении туристического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налога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Чебоксарского городского Собрания депутатов от 26.11.2024 № 1844,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Новочебоксарского городского Собрания депутатов от 26.11.2024 № С 66-4,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Собрания депутатов Чебоксарского муниципального округа от 28.11.2024 № 29-02.  </a:t>
            </a:r>
          </a:p>
          <a:p>
            <a:pPr algn="just">
              <a:spcBef>
                <a:spcPts val="600"/>
              </a:spcBef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решения опубликованы в Вестнике органов местного самоуправления соответствующих муниципальных образований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НПА муниципальных образований могут устанавливаться налоговые ставки и дополнительные льготы по туристическому налогу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Налогоплательщики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ts val="120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4" y="6381327"/>
            <a:ext cx="561385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791744" y="4833156"/>
            <a:ext cx="1944216" cy="61206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84032" y="4833156"/>
            <a:ext cx="2454396" cy="5400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 rot="16200000">
            <a:off x="5576971" y="804356"/>
            <a:ext cx="476672" cy="116306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79576" y="5229201"/>
            <a:ext cx="2232248" cy="576064"/>
          </a:xfrm>
          <a:prstGeom prst="rect">
            <a:avLst/>
          </a:prstGeom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49" y="5085185"/>
            <a:ext cx="3204358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Физические лица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(в т.ч.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ндивидуальные предприниматели)</a:t>
            </a:r>
          </a:p>
        </p:txBody>
      </p:sp>
    </p:spTree>
    <p:extLst>
      <p:ext uri="{BB962C8B-B14F-4D97-AF65-F5344CB8AC3E}">
        <p14:creationId xmlns:p14="http://schemas.microsoft.com/office/powerpoint/2010/main" val="15061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23591" y="1012543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916" y="470411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налогообложения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541541" y="1213987"/>
            <a:ext cx="11038890" cy="1811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налогообложения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услуг по предоставлению мест для временного проживания физических лиц в средствах размещения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принадлежащих налогоплательщику на праве собственности или на ином законном основании, 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включенных в реестр классифицированных средств размещения предусмотренный Федеральным законом от 24.11.1996 года № 132-ФЗ «Об основах туристской деятельности в Российской Федерации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5" y="6381327"/>
            <a:ext cx="561386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576971" y="804356"/>
            <a:ext cx="476672" cy="116306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37587" y="2281901"/>
            <a:ext cx="1872208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перечень классифицированных гостиниц, горнолыжных трасс, пляжей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705709" y="2580185"/>
            <a:ext cx="2304256" cy="46843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5879" y="2466566"/>
            <a:ext cx="1872208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классифицированных средств размещения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9282" y="3189310"/>
            <a:ext cx="11038890" cy="154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Санаторно-курортные учреждения, в которых оказываются услуги по временному проживанию, признаются включенными в реестр классифицированных средств размещения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целях исчисления туристического налога за налоговые периоды 2025 года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муниципальным образованиям предоставлено право представить сведения о средствах размещения, расположенных на их территории.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(Письмо ФНС России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 24.12.2024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№ СД-4-3/14521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@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1200" i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0361" y="4808800"/>
            <a:ext cx="11038890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муниципальные образования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размещают на своем официальном сайте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со дня их размещения средства размещения, содержащиеся в этих сведениях,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признаются включенными в реестр классифицированных средств размещения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Российской Федерации «Об утверждении Правил классификации средств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размещения»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Российской Федерации «Об утверждении Правил формирования и ведения единого реестра объектов классификации в сфере туристской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индустрии»</a:t>
            </a: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Российской Федерации «Об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утверждении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Положения о классификации средств размещения»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1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23592" y="1124744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916" y="404664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(формат) представления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сведений о средствах размещения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5" y="6381327"/>
            <a:ext cx="561386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576971" y="804356"/>
            <a:ext cx="476672" cy="116306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11630614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1" y="0"/>
            <a:ext cx="12192000" cy="688538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78484" y="1268760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416" y="650298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Налоговая база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5" y="6381327"/>
            <a:ext cx="557118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576971" y="804356"/>
            <a:ext cx="476672" cy="116306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714" y="1647839"/>
            <a:ext cx="10966882" cy="375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Налоговая база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стоимость оказываемой услуги по предоставлению мест для временного проживания физических лиц в средстве размещения (его части) без учета сумм налога и налога на добавленную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(п.1 ст. 418.4 НК РФ).  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 туристического налога является частью стоимости услуги по временному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проживанию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налоговую базу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туристическому налогу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включается стоимость проживания физических лиц, относящихся к льготной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(п.2 ст. 418.4. НК РФ). Муниципальные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вправе установить дополнительные категории таких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 (п.3 ст. 418.4 НК РФ).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 со стоимости проживания этих лиц не исчисляется при условии предоставления физическими лицами документов, подтверждающих отнесение их к льготной категории.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1" y="0"/>
            <a:ext cx="12192000" cy="688538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78484" y="1268760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6808" y="600924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 определения налоговой базы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5" y="6381327"/>
            <a:ext cx="557118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576971" y="804356"/>
            <a:ext cx="476672" cy="116306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34199" y="1395259"/>
            <a:ext cx="787102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 01.01.2025 года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стоимость услуг по временному проживанию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гостинице составляет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2 400 руб. в сутки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том числе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НДС 20% - 400 руб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lvl="0" algn="ctr"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Ставка туристического налога на 1 квартал 2025 года = 1%. 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этом случае налоговая база для исчисления туристического налога определяется следующим образом: </a:t>
            </a:r>
          </a:p>
          <a:p>
            <a:pPr lvl="0" algn="ctr">
              <a:lnSpc>
                <a:spcPct val="15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1) 2 400 – 400 = 2 000 руб. – стоимость услуг без учета НДС; </a:t>
            </a:r>
          </a:p>
          <a:p>
            <a:pPr lvl="0" algn="ctr"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Учитывая, что сумма туристического налога не определена, то сумма налога (налоговая база) будет определена расчетным методом: </a:t>
            </a:r>
          </a:p>
          <a:p>
            <a:pPr lvl="0" algn="ctr">
              <a:lnSpc>
                <a:spcPct val="15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2) 2 000 х 1 / 101 = 19,8 – сумма туристического налога. </a:t>
            </a:r>
          </a:p>
          <a:p>
            <a:pPr lvl="0" algn="ctr">
              <a:lnSpc>
                <a:spcPct val="150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Таким образом,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налоговая база для исчисления туристического налога составляет 1 980,2 руб. 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2 400 – 400 – 19,8 = 1 980,2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ru-RU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1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78484" y="1268760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416" y="530827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Налоговый период</a:t>
            </a:r>
            <a:b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Ставка налога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4" y="6381327"/>
            <a:ext cx="561385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576971" y="804356"/>
            <a:ext cx="476672" cy="116306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1601608"/>
            <a:ext cx="111612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Налоговый период – квартал.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Налоговая ставка в 2025 году – 1%.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2026 году – 2 %,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2027 году – 3 %,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2028 году – 4 %,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ачиная с 2029 года – 5 %.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ставки могут быть дифференцированы в зависимости от сезонности и (или) категории средства размещения.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ифференцированные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налоговые ставки по туристическому налогу с учетом сезонности могут быть установлены применительно к календарным месяцам, составляющим соответствующие налоговые периоды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исьмо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Минфина России от 29.11.2024 № 03-05-08/119737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9" y="1575522"/>
            <a:ext cx="646905" cy="6547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t="9481"/>
          <a:stretch/>
        </p:blipFill>
        <p:spPr>
          <a:xfrm>
            <a:off x="387309" y="2337017"/>
            <a:ext cx="698854" cy="7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1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21091" y="1124744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416" y="530827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Порядок исчисления налога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4" y="6381327"/>
            <a:ext cx="561385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566852" y="794236"/>
            <a:ext cx="476672" cy="1165085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3703" y="1340768"/>
            <a:ext cx="110892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Туристический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налог = Налоговая база х Ставка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налога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Е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исчисленная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сумма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налога менее суммы минимального налога, рассчитанной как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произведение 100 рублей и количества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суток проживания, сумма налога определяется в размере минимального налога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Налогоплательщики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оказывающие услуги по временному проживанию в составе услуг по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санаторно-курортному лечению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исчисляют налог в отношении таких услуг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размере минимального налога. </a:t>
            </a:r>
            <a:endParaRPr lang="ru-RU" sz="14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3564" y="4436815"/>
            <a:ext cx="108643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Исчисление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туристического налога, вне зависимости от периода фактического оказания услуг по временному проживанию или даты частичной оплаты услуг, осуществляется в момент полного расчета за услуги по временному проживанию по ставке, действующей на момент осуществления такого расчета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исьмо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Минфина России от 05.11.2024 № 03-05-08/108773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23592" y="1124744"/>
            <a:ext cx="7782461" cy="0"/>
          </a:xfrm>
          <a:prstGeom prst="line">
            <a:avLst/>
          </a:prstGeom>
          <a:ln w="1270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DDA2670-0E50-4F5B-AE55-C07E57DEDF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416" y="530827"/>
            <a:ext cx="10945812" cy="54133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Налоговая декларация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28D44E-C286-4269-B6C1-3D07BF0B6022}"/>
              </a:ext>
            </a:extLst>
          </p:cNvPr>
          <p:cNvSpPr/>
          <p:nvPr/>
        </p:nvSpPr>
        <p:spPr>
          <a:xfrm>
            <a:off x="457710" y="1482160"/>
            <a:ext cx="11038890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0616" y="0"/>
            <a:ext cx="56138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30615" y="6381327"/>
            <a:ext cx="557118" cy="476673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576971" y="804356"/>
            <a:ext cx="476672" cy="116306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3485" y="1340768"/>
            <a:ext cx="1103889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Налоговая декларация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представляется в налоговый орган по месту нахождения средства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позднее 25-го числа месяца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следующего за истекшим налоговым периодом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ФНС России от 05.11.2024 № ЕД-7-3/992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Крупнейшими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налогоплательщиками налоговая декларация представляется в налоговый орган по месту учета в качестве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крупнейшего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налогоплательщика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исьмо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ФНС России от 22.11.2024 № СД-4-3/13314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@).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 уплачивается не позднее 28-го числа месяца, следующего за истекшим налоговым периодом.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 туристического налога подлежит учету на едином налоговом счете и учитывается при определении размера совокупной обязанности (статья 11.3 НК РФ).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470699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64405</TotalTime>
  <Words>766</Words>
  <Application>Microsoft Office PowerPoint</Application>
  <PresentationFormat>Произвольный</PresentationFormat>
  <Paragraphs>93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Введение нового местного налога  «Туристический налог»</vt:lpstr>
      <vt:lpstr>Объект налогообложения</vt:lpstr>
      <vt:lpstr>Форма (формат) представления  сведений о средствах размещения</vt:lpstr>
      <vt:lpstr>Налоговая база</vt:lpstr>
      <vt:lpstr>Пример определения налоговой базы</vt:lpstr>
      <vt:lpstr>Налоговый период Ставка налога</vt:lpstr>
      <vt:lpstr>Порядок исчисления налога</vt:lpstr>
      <vt:lpstr>Налоговая декларация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Оков Николай Аркадьевич</cp:lastModifiedBy>
  <cp:revision>576</cp:revision>
  <cp:lastPrinted>2024-11-22T09:58:13Z</cp:lastPrinted>
  <dcterms:created xsi:type="dcterms:W3CDTF">2015-03-27T13:19:33Z</dcterms:created>
  <dcterms:modified xsi:type="dcterms:W3CDTF">2025-02-13T05:53:18Z</dcterms:modified>
</cp:coreProperties>
</file>